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624" r:id="rId2"/>
    <p:sldId id="1625" r:id="rId3"/>
    <p:sldId id="1623" r:id="rId4"/>
    <p:sldId id="1622" r:id="rId5"/>
    <p:sldId id="897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5"/>
    <p:restoredTop sz="92950"/>
  </p:normalViewPr>
  <p:slideViewPr>
    <p:cSldViewPr snapToGrid="0">
      <p:cViewPr varScale="1">
        <p:scale>
          <a:sx n="58" d="100"/>
          <a:sy n="58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0798E-A97F-A58F-645F-D986BB57B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070D6E-891D-FD5B-F2D3-21DB494F9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307827-0EC8-9467-8E0E-2365B1FD1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CA4A2-0515-0735-9433-ACC90E22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162D23-1DC8-86E9-99A4-A2D8D96F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788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9877F-E902-E56F-D347-82E8B93C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6C1603-8DA4-008F-C5E5-F0566A9D5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3BE863-5976-327F-5119-49E2BD4D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1A3FF-4844-EB29-26C2-D6E8BF140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3D9B31-786A-A78E-DFA3-88432934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371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88BF5-A5BA-38D7-C6F0-3EB3FEF9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24ADDB-98A7-5A5E-8DEA-D7BB97E5A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FE97F8-45A4-1B8B-07BD-9822682E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3AA900-A690-6D21-266B-2D1662E4A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BBA487-DED9-BC14-B4D4-86D95E01A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650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E19FF-3C9E-6599-1D75-4EE301E62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3C7C9B-CAA5-7131-135F-A505F98F6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0D0D2D-E2EE-F5A3-9AE6-74B84BE77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3BFC23-38A2-DA20-4E75-C2F6D639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E0441C-D16D-DD7B-F52E-84905AC50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1C8271-75BB-B041-1C97-4A8EE944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806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784DF-A65A-D5D5-4A68-3DBCAA23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6C1BB3-5931-4572-926F-1EA5B5C91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49ED4C-017E-5992-54BF-7B0536F5D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59C168-F106-4BB2-357C-E600AC01C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EAB8BB-C92A-620F-9D60-C90A03431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CE2673-11C2-97EB-3BA8-8EF516735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150E3B-BC5F-3ADA-EE4B-638288F7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84740C9-ABA8-3AFF-C591-F4FC6590C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810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D4763-D54B-3C30-148D-6FEFE4D3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35C032-A004-1DBA-D903-C36F1232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F72899-E127-2992-561C-09D2D3DF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E64255-F743-4962-B94B-D854290A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678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7CF0ADF-90B4-844E-67A6-608438149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9F0739-85E5-8320-2E0C-0240623B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5A4B96-93A5-A244-8455-FFD5064A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49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AF92F-C661-D270-8C81-27E200A7D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B5C7D3-8482-11BD-E307-B2E07AD8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9DE13F-FAFA-787F-90FE-FA674B575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1E679B-1428-00E8-D9BD-78FCBE0F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3C9F1E-4F4A-7712-D592-6F20C401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4F2F3E-4B3E-54CD-4726-66949F46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22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5A05A-6BC4-6A7B-9862-11515C99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606BE2-55FD-7597-7A74-93EDED0B0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83FD98-849C-1B97-8D00-3F56F87C4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46AF05-36BB-516E-B69A-2BA214FE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E41B9D-B9EE-76F5-0889-95C44DDCE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0A6E6E-E6EE-8CB9-4C4C-B8ECA1F0B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72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F15E9-C7BF-08F2-FFE9-6DEC116D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EE973-FCB5-A4E9-33EE-85EBA2397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04CD7-F847-C223-4FA1-7CCA1828B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A5882-2AC5-DCCB-18EF-E11CB028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8A3FA9-AA64-862D-1B47-D8E2436C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8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A49E33-0BDD-AD22-5889-1D400F19A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AD0051-E04C-F4A1-205B-59717E406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05817C-9D9D-DDCE-F564-3F33A38D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0F490-AE02-1FE6-C50B-0ACFFA1C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CF0B4A-D267-964A-BCC0-0479F872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253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9A5A-C03B-4E3A-90E9-4DC4074E2642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14/07/24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295468" y="764704"/>
            <a:ext cx="9303341" cy="652934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09600" y="1844831"/>
            <a:ext cx="10972800" cy="428133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49548306"/>
      </p:ext>
    </p:extLst>
  </p:cSld>
  <p:clrMapOvr>
    <a:masterClrMapping/>
  </p:clrMapOvr>
  <p:transition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E53308-E11B-20A2-CF4B-CBED49FB2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EAC59C-E56B-56BF-63DB-EFD7F7C3F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9B16D5-7B0A-507D-3DBC-90E2AFAA6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12415B-2E9C-1145-A357-57690BEF1A6A}" type="datetimeFigureOut">
              <a:rPr lang="es-MX" smtClean="0"/>
              <a:t>14/07/24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522C2-BE5E-10B7-A48A-99150C667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7D2BF4-1FAF-8B32-A582-220E5CDAE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51769-04F6-1C46-AC64-AFD06FC8BF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091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53777C9-8B0C-A390-DE24-032A19F67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907" y="201336"/>
            <a:ext cx="3546186" cy="283694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D224560-9901-14F9-EF94-4EA847D52F04}"/>
              </a:ext>
            </a:extLst>
          </p:cNvPr>
          <p:cNvSpPr txBox="1"/>
          <p:nvPr/>
        </p:nvSpPr>
        <p:spPr>
          <a:xfrm>
            <a:off x="0" y="2996720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MX" sz="7200" b="1" dirty="0">
                <a:solidFill>
                  <a:srgbClr val="FFFF00"/>
                </a:solidFill>
                <a:latin typeface="Bahnschrift" panose="020B0502040204020203" pitchFamily="34" charset="0"/>
              </a:rPr>
              <a:t>Monitoreo Respiratorio en </a:t>
            </a:r>
            <a:r>
              <a:rPr lang="es-MX" sz="8800" b="1" dirty="0">
                <a:solidFill>
                  <a:srgbClr val="FF0000"/>
                </a:solidFill>
                <a:latin typeface="Bahnschrift" panose="020B0502040204020203" pitchFamily="34" charset="0"/>
              </a:rPr>
              <a:t>Ventilación Mecánica</a:t>
            </a:r>
            <a:endParaRPr lang="es-MX" sz="80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9A5388B-84C5-B64E-B259-BB8088740BB9}"/>
              </a:ext>
            </a:extLst>
          </p:cNvPr>
          <p:cNvSpPr txBox="1"/>
          <p:nvPr/>
        </p:nvSpPr>
        <p:spPr>
          <a:xfrm>
            <a:off x="3034146" y="5456335"/>
            <a:ext cx="61237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chemeClr val="bg1"/>
                </a:solidFill>
                <a:latin typeface="Cochocib Script Latin Pro" panose="02000503000000020003" pitchFamily="2" charset="77"/>
              </a:rPr>
              <a:t>Eder Zamarrón</a:t>
            </a:r>
          </a:p>
          <a:p>
            <a:pPr algn="ctr"/>
            <a:r>
              <a:rPr lang="es-MX" sz="2400" b="1" dirty="0">
                <a:highlight>
                  <a:srgbClr val="FFFF00"/>
                </a:highlight>
                <a:latin typeface="Bahnschrift" panose="020B0502040204020203" pitchFamily="34" charset="0"/>
              </a:rPr>
              <a:t>Médico Intensivista</a:t>
            </a:r>
            <a:endParaRPr lang="es-MX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5931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D224560-9901-14F9-EF94-4EA847D52F04}"/>
              </a:ext>
            </a:extLst>
          </p:cNvPr>
          <p:cNvSpPr txBox="1"/>
          <p:nvPr/>
        </p:nvSpPr>
        <p:spPr>
          <a:xfrm>
            <a:off x="0" y="76200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MX" sz="7200" b="1" dirty="0">
                <a:latin typeface="Bahnschrift" panose="020B0502040204020203" pitchFamily="34" charset="0"/>
              </a:rPr>
              <a:t>Monitoreo Respiratorio en </a:t>
            </a:r>
            <a:r>
              <a:rPr lang="es-MX" sz="8800" b="1" dirty="0">
                <a:solidFill>
                  <a:srgbClr val="FF0000"/>
                </a:solidFill>
                <a:latin typeface="Bahnschrift" panose="020B0502040204020203" pitchFamily="34" charset="0"/>
              </a:rPr>
              <a:t>Ventilación Mecánica</a:t>
            </a:r>
            <a:endParaRPr lang="es-MX" sz="80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4262D74-6575-E07D-C614-2C7475031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797"/>
          <a:stretch/>
        </p:blipFill>
        <p:spPr bwMode="auto">
          <a:xfrm>
            <a:off x="280058" y="2630745"/>
            <a:ext cx="5531893" cy="4151055"/>
          </a:xfrm>
          <a:prstGeom prst="rect">
            <a:avLst/>
          </a:prstGeom>
        </p:spPr>
      </p:pic>
      <p:pic>
        <p:nvPicPr>
          <p:cNvPr id="5" name="Picture 4" descr="Imagen relacionada">
            <a:extLst>
              <a:ext uri="{FF2B5EF4-FFF2-40B4-BE49-F238E27FC236}">
                <a16:creationId xmlns:a16="http://schemas.microsoft.com/office/drawing/2014/main" id="{EBFC4405-02F2-DFE4-8607-2D88941AB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8654" y="2613482"/>
            <a:ext cx="5226643" cy="416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6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3E1B14-7B8F-E526-29AF-2A040DF68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95857"/>
            <a:ext cx="12192000" cy="3762142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MX" sz="1400" b="1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r>
              <a:rPr lang="es-MX" sz="6000" b="1" dirty="0">
                <a:solidFill>
                  <a:srgbClr val="FFFF00"/>
                </a:solidFill>
                <a:latin typeface="Bahnschrift" panose="020B0502040204020203" pitchFamily="34" charset="0"/>
              </a:rPr>
              <a:t>Resistencia:</a:t>
            </a:r>
          </a:p>
          <a:p>
            <a:pPr marL="0" indent="0" algn="ctr">
              <a:buNone/>
            </a:pPr>
            <a:r>
              <a:rPr lang="es-MX" sz="3600" b="1" dirty="0">
                <a:solidFill>
                  <a:schemeClr val="bg2"/>
                </a:solidFill>
                <a:latin typeface="Bahnschrift" panose="020B0502040204020203" pitchFamily="34" charset="0"/>
              </a:rPr>
              <a:t>Lo que se está </a:t>
            </a: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oponiendo</a:t>
            </a:r>
            <a:r>
              <a:rPr lang="es-MX" sz="3600" b="1" dirty="0">
                <a:solidFill>
                  <a:schemeClr val="bg2"/>
                </a:solidFill>
                <a:latin typeface="Bahnschrift" panose="020B0502040204020203" pitchFamily="34" charset="0"/>
              </a:rPr>
              <a:t> al paso de aire.</a:t>
            </a:r>
          </a:p>
          <a:p>
            <a:pPr marL="0" indent="0" algn="ctr">
              <a:buNone/>
            </a:pPr>
            <a:r>
              <a:rPr lang="es-MX" sz="3600" b="1" dirty="0">
                <a:solidFill>
                  <a:schemeClr val="bg2"/>
                </a:solidFill>
                <a:latin typeface="Bahnschrift" panose="020B0502040204020203" pitchFamily="34" charset="0"/>
              </a:rPr>
              <a:t>Raw = (Ppico – Pmeseta) / (Flujo/60s)</a:t>
            </a:r>
          </a:p>
          <a:p>
            <a:pPr marL="0" indent="0" algn="ctr">
              <a:buNone/>
            </a:pP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Normal &lt; 10 cmH2O/L/s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B8B5BDF-073A-63A7-74CF-7D3B054007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15737"/>
              </p:ext>
            </p:extLst>
          </p:nvPr>
        </p:nvGraphicFramePr>
        <p:xfrm>
          <a:off x="0" y="272143"/>
          <a:ext cx="8183991" cy="261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724800" imgH="2847960" progId="PBrush">
                  <p:embed/>
                </p:oleObj>
              </mc:Choice>
              <mc:Fallback>
                <p:oleObj name="Bitmap Image" r:id="rId2" imgW="6724800" imgH="2847960" progId="PBrush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3B8B5BDF-073A-63A7-74CF-7D3B054007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72143"/>
                        <a:ext cx="8183991" cy="2614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A39B1BE1-F630-F33F-F9B0-EECE02F9F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797"/>
          <a:stretch/>
        </p:blipFill>
        <p:spPr bwMode="auto">
          <a:xfrm>
            <a:off x="8066314" y="0"/>
            <a:ext cx="4125686" cy="309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3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3E1B14-7B8F-E526-29AF-2A040DF68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3714"/>
            <a:ext cx="12192000" cy="4354286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3200" b="1" dirty="0">
                <a:solidFill>
                  <a:srgbClr val="FFFF00"/>
                </a:solidFill>
                <a:latin typeface="Bahnschrift" panose="020B0502040204020203" pitchFamily="34" charset="0"/>
              </a:rPr>
              <a:t>Distensibilidad: </a:t>
            </a:r>
            <a:r>
              <a:rPr lang="es-MX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que tan </a:t>
            </a:r>
            <a:r>
              <a:rPr lang="es-MX" sz="6000" b="1" dirty="0">
                <a:solidFill>
                  <a:srgbClr val="FFFF00"/>
                </a:solidFill>
                <a:latin typeface="Bahnschrift" panose="020B0502040204020203" pitchFamily="34" charset="0"/>
              </a:rPr>
              <a:t>expandible</a:t>
            </a:r>
            <a:r>
              <a:rPr lang="es-MX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 es el pulmón </a:t>
            </a:r>
            <a:r>
              <a:rPr lang="el-GR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Δ</a:t>
            </a:r>
            <a:r>
              <a:rPr lang="es-MX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Vt/</a:t>
            </a:r>
            <a:r>
              <a:rPr lang="el-GR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Δ</a:t>
            </a:r>
            <a:r>
              <a:rPr lang="es-MX" sz="3200" b="1" dirty="0">
                <a:solidFill>
                  <a:schemeClr val="bg2"/>
                </a:solidFill>
                <a:latin typeface="Bahnschrift" panose="020B0502040204020203" pitchFamily="34" charset="0"/>
              </a:rPr>
              <a:t>P</a:t>
            </a:r>
          </a:p>
          <a:p>
            <a:pPr marL="0" indent="0" algn="ctr">
              <a:buNone/>
            </a:pPr>
            <a:endParaRPr lang="es-MX" sz="1050" b="1" dirty="0">
              <a:solidFill>
                <a:schemeClr val="bg2"/>
              </a:solidFill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r>
              <a:rPr lang="es-MX" sz="4400" b="1" dirty="0">
                <a:solidFill>
                  <a:schemeClr val="bg2"/>
                </a:solidFill>
                <a:latin typeface="Bahnschrift" panose="020B0502040204020203" pitchFamily="34" charset="0"/>
              </a:rPr>
              <a:t>Cest = Vt / (Pmeseta – PEEP)</a:t>
            </a:r>
          </a:p>
          <a:p>
            <a:pPr marL="0" indent="0" algn="ctr">
              <a:buNone/>
            </a:pP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Normal &gt;50 ml/cmH</a:t>
            </a:r>
            <a:r>
              <a:rPr lang="es-MX" sz="4400" b="1" baseline="-25000" dirty="0">
                <a:solidFill>
                  <a:srgbClr val="FF0000"/>
                </a:solidFill>
                <a:latin typeface="Bahnschrift" panose="020B0502040204020203" pitchFamily="34" charset="0"/>
              </a:rPr>
              <a:t>2</a:t>
            </a: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O</a:t>
            </a:r>
          </a:p>
          <a:p>
            <a:pPr marL="0" indent="0" algn="ctr">
              <a:buNone/>
            </a:pPr>
            <a:r>
              <a:rPr lang="es-MX" sz="4400" b="1" dirty="0">
                <a:solidFill>
                  <a:schemeClr val="bg2"/>
                </a:solidFill>
                <a:latin typeface="Bahnschrift" panose="020B0502040204020203" pitchFamily="34" charset="0"/>
              </a:rPr>
              <a:t>Cdyn = Vt / (Pmáx – PEEP) (&gt;50 cmH2O)</a:t>
            </a:r>
          </a:p>
          <a:p>
            <a:pPr marL="0" indent="0" algn="ctr">
              <a:buNone/>
            </a:pP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10-20% menor a Cest</a:t>
            </a:r>
            <a:endParaRPr lang="es-MX" sz="4400" b="1" dirty="0">
              <a:solidFill>
                <a:schemeClr val="bg2"/>
              </a:solidFill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endParaRPr lang="es-MX" sz="32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B8B5BDF-073A-63A7-74CF-7D3B054007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514257"/>
              </p:ext>
            </p:extLst>
          </p:nvPr>
        </p:nvGraphicFramePr>
        <p:xfrm>
          <a:off x="0" y="-993"/>
          <a:ext cx="7839628" cy="2504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724800" imgH="2847960" progId="PBrush">
                  <p:embed/>
                </p:oleObj>
              </mc:Choice>
              <mc:Fallback>
                <p:oleObj name="Bitmap Image" r:id="rId2" imgW="6724800" imgH="2847960" progId="PBrush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3B8B5BDF-073A-63A7-74CF-7D3B054007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993"/>
                        <a:ext cx="7839628" cy="25047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4" descr="Imagen relacionada">
            <a:extLst>
              <a:ext uri="{FF2B5EF4-FFF2-40B4-BE49-F238E27FC236}">
                <a16:creationId xmlns:a16="http://schemas.microsoft.com/office/drawing/2014/main" id="{A44BE715-C4DA-B5DB-A90C-C76E48DDC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7314" y="108857"/>
            <a:ext cx="2895600" cy="23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3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622CA7-7971-5F4C-BA05-1154E97FE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12192000" cy="68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02204"/>
      </p:ext>
    </p:extLst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93</Words>
  <Application>Microsoft Macintosh PowerPoint</Application>
  <PresentationFormat>Panorámica</PresentationFormat>
  <Paragraphs>15</Paragraphs>
  <Slides>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Bahnschrift</vt:lpstr>
      <vt:lpstr>Cochocib Script Latin Pro</vt:lpstr>
      <vt:lpstr>Tema de Office</vt:lpstr>
      <vt:lpstr>Bitmap Image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 Zamarrón</dc:creator>
  <cp:lastModifiedBy>Eder Zamarrón</cp:lastModifiedBy>
  <cp:revision>2</cp:revision>
  <dcterms:created xsi:type="dcterms:W3CDTF">2024-07-15T04:00:09Z</dcterms:created>
  <dcterms:modified xsi:type="dcterms:W3CDTF">2024-07-15T05:05:30Z</dcterms:modified>
</cp:coreProperties>
</file>